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C400-C4F1-49E2-AAA1-C34F2EA9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49C33-52BD-4573-A1ED-831B12815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22E7-00E4-402E-B44E-74207213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A82-38E0-4FE0-BA86-57FCB787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B812-0366-4830-B1E1-9A34698A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3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2A03-213F-408B-95F0-0A6AFA7E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06BEC-9C48-44ED-B488-58E8AF266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35E1-CD0E-4A00-8B85-6A36B9D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76809-061D-496B-AEE5-0611FCAB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DDBF-C71F-4F6B-81B3-7BA19BA8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5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E17EF-2AD4-4888-9902-E001D4F13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0F76F-4481-42DD-9050-E42B4137E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4BEF-1540-40EB-A782-1BFBE5C2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DF02B-CAF6-45DD-A939-409142AF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9FA2-8E3C-4F4A-82B2-378FC0CA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819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2150-2AAA-444B-8C2D-A6B44F4D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7984-E190-47F5-ACDD-E7500785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B8A40-A962-4623-A052-4D3960ED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CBCB-1D2E-450E-8D80-68344C4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C6B1-2030-42AB-B076-CB4C7B2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C821-3863-4512-9CED-6973F9F5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00E97-F257-4137-8156-FCBAD79BF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4559-8678-4AB2-B415-A0B328F5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7CEC-967E-4606-8942-B1684027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27EBD-C596-4081-98D3-AF55D3B2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ED8-7131-4739-B1B8-CC5E7D1B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360A-8F8E-4BA7-B2B3-7E63CE349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295E9-9FEF-4AFE-AADF-E27DE739C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461C-7FDA-4571-B4A4-547750F4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97828-2554-4BFB-8CCF-FCACDAD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9C4BD-4E2E-4BA0-BF69-87583FE3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FE62-5E55-4489-A5ED-E2AA5A0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670B6-3DE4-4918-9535-8C33F5A55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7CA8F-4F77-48C4-9D92-B2E7713FB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C1E3C-91C2-4BFC-81F4-486B10FD7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E5564-B77F-40F3-AD99-AC13ED0E6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FBC3D-3C9A-4A46-BF80-BDADE57B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080AC-BDC3-4997-A6F8-EEB8AFB2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A98A8-268D-405B-8649-A189636E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22C5-5D36-4BF4-A46D-1C4D5E4C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058C6-F88B-41BF-8094-68AB6D7C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226D1-EF94-46A5-AA87-0A457E2F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4D38E-7D54-4BBE-8D40-61B3B91E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7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5B489-C311-4EC6-AFA8-F34D864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CEA91-7737-4805-9673-08BEBE7C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81DDF-F876-4459-91D3-453CEAA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FFA4-11E1-4EBB-9266-6817A0DB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7A00-135F-4239-8A29-702E2564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28B1B-DE54-48A6-9AE5-6DA41B81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64517-C5E4-40EA-939F-F718CA47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AA0D-007B-44F6-A0EE-ABCE2304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D883-9366-4504-8790-353CCA13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FBDD-EB5E-4E80-93B7-C3CC8248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4C637-6B65-45D9-BCB2-7CBF45AC3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4F6C3-85C2-4771-90F7-249902D7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059C9-54A9-4693-BD23-68D238D7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4/5/2023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8591E-8E00-4809-B392-93A98A79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0C531-E757-4922-A849-4FC63A8B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2B8AB-D3B6-43EC-BC13-5E72C6DE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9B933-BACD-490E-8410-74EFE267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7F81-3BF5-4DFE-9264-4172A02A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F614-E963-45F3-92A2-34CE14D65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93D2-D4F7-4442-8A26-7B19F29BD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78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Vežba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sr-Latn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termodinamike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b="1" dirty="0">
                <a:solidFill>
                  <a:schemeClr val="bg1"/>
                </a:solidFill>
              </a:rPr>
              <a:t>Termodinamika sa termotehnikom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B00A3-82CC-4CC9-B848-F5F673E3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79" y="1123866"/>
            <a:ext cx="7486537" cy="4212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BC585A-74B2-4425-91FC-58F9F5ED9D68}"/>
              </a:ext>
            </a:extLst>
          </p:cNvPr>
          <p:cNvSpPr txBox="1"/>
          <p:nvPr/>
        </p:nvSpPr>
        <p:spPr>
          <a:xfrm>
            <a:off x="6520070" y="3771108"/>
            <a:ext cx="689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</a:t>
            </a:r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15E1F-7203-4C53-B5BA-9E0E3843547C}"/>
              </a:ext>
            </a:extLst>
          </p:cNvPr>
          <p:cNvSpPr txBox="1"/>
          <p:nvPr/>
        </p:nvSpPr>
        <p:spPr>
          <a:xfrm>
            <a:off x="6864626" y="4560463"/>
            <a:ext cx="689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</a:t>
            </a:r>
            <a:endParaRPr lang="sr-Latn-R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3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5EE4-7E8D-4B4A-A895-0043B04E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287E8-5965-451B-857A-C2ECB710B0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sr-Latn-RS" sz="1800" b="0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Metan (CH4, idealan gas), protoka 0.5kg/s, početnih parametara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b="0" i="1" u="none" strike="noStrike" baseline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800" b="0" i="1" u="none" strike="noStrike" baseline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sr-Latn-RS" sz="1800" b="0" i="1" u="none" strike="noStrike" baseline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 sz="1800" b="0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12MPa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b="0" i="1" u="none" strike="noStrike" baseline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800" b="0" i="1" u="none" strike="noStrike" baseline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r-Latn-RS" sz="1800" b="0" i="1" u="none" strike="noStrike" baseline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l-PL" sz="1800" b="0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600K, menja stanje po:</a:t>
                </a:r>
              </a:p>
              <a:p>
                <a:pPr algn="l"/>
                <a:r>
                  <a:rPr lang="sr-Latn-RS" sz="1800" b="0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politropi sa eksponentom n = 1.5,</a:t>
                </a:r>
              </a:p>
              <a:p>
                <a:pPr algn="l"/>
                <a:r>
                  <a:rPr lang="sr-Latn-RS" sz="1800" b="0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adijabati,</a:t>
                </a:r>
              </a:p>
              <a:p>
                <a:pPr algn="l"/>
                <a:r>
                  <a:rPr lang="sr-Latn-RS" sz="1800" b="0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izotermi, i</a:t>
                </a:r>
              </a:p>
              <a:p>
                <a:pPr algn="l"/>
                <a:r>
                  <a:rPr lang="sr-Latn-RS" sz="1800" b="0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izohori,</a:t>
                </a:r>
              </a:p>
              <a:p>
                <a:pPr marL="0" indent="0" algn="l">
                  <a:buNone/>
                </a:pPr>
                <a:r>
                  <a:rPr lang="pl-PL" sz="1800" b="0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dvostruko manjeg pritiska u odnosu na početno stanje. </a:t>
                </a:r>
                <a:r>
                  <a:rPr lang="sr-Latn-RS" sz="1800" b="0" i="0" u="none" strike="noStrike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Odrediti razmenjenu toplotu, zapreminski i tehnički rad, promenu entalpije i promenu unutrašnje energije za date promene stanja i prikazati ih u radnom (p, v) dijagramu.</a:t>
                </a:r>
                <a:endParaRPr lang="sr-Latn-R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287E8-5965-451B-857A-C2ECB710B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 r="-40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07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04E4C3-8B85-41F9-88B4-DE7F49081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1" t="17377" r="26087" b="15925"/>
          <a:stretch/>
        </p:blipFill>
        <p:spPr>
          <a:xfrm>
            <a:off x="1099930" y="768626"/>
            <a:ext cx="9144000" cy="542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31A8BE-774E-4A96-A14E-F94360F1C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28781" r="29239" b="5293"/>
          <a:stretch/>
        </p:blipFill>
        <p:spPr>
          <a:xfrm>
            <a:off x="861392" y="795131"/>
            <a:ext cx="8918712" cy="592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6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8168B-8F99-429D-95DE-322DC5330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1" t="23368" r="29565" b="8772"/>
          <a:stretch/>
        </p:blipFill>
        <p:spPr>
          <a:xfrm>
            <a:off x="1086677" y="241345"/>
            <a:ext cx="9263271" cy="63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72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1AFBFD-5086-4175-AF45-D266A6CF0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3" t="23755" r="29456" b="13025"/>
          <a:stretch/>
        </p:blipFill>
        <p:spPr>
          <a:xfrm>
            <a:off x="980661" y="328777"/>
            <a:ext cx="9594574" cy="62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451D3B-37C1-4A8C-A346-7F04F4081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7" t="43862" r="52174" b="35259"/>
          <a:stretch/>
        </p:blipFill>
        <p:spPr>
          <a:xfrm>
            <a:off x="914400" y="503582"/>
            <a:ext cx="4823791" cy="1784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508F1D-3963-4A3D-BEBD-4AD9E7F658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0" t="39222" r="32174" b="31585"/>
          <a:stretch/>
        </p:blipFill>
        <p:spPr>
          <a:xfrm>
            <a:off x="914400" y="2551677"/>
            <a:ext cx="8618838" cy="27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2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3E963-2232-4897-94CC-475BF993D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2" t="19115" r="24240" b="21146"/>
          <a:stretch/>
        </p:blipFill>
        <p:spPr>
          <a:xfrm>
            <a:off x="649358" y="506896"/>
            <a:ext cx="10344533" cy="53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6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A3A9BE-DE0C-499C-A3D6-19DCE6F001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9" t="22043" r="30000" b="5265"/>
          <a:stretch/>
        </p:blipFill>
        <p:spPr>
          <a:xfrm>
            <a:off x="715618" y="247200"/>
            <a:ext cx="8892208" cy="63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15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1C98E6-1679-4981-B662-FDB32F090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9" t="30715" r="30435" b="31392"/>
          <a:stretch/>
        </p:blipFill>
        <p:spPr>
          <a:xfrm>
            <a:off x="874643" y="1126435"/>
            <a:ext cx="8550626" cy="33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467D-1163-47EB-8CF6-C9AB60562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 princip termodinamike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FF740-241C-409C-97A9-E613E09A5289}"/>
              </a:ext>
            </a:extLst>
          </p:cNvPr>
          <p:cNvSpPr txBox="1"/>
          <p:nvPr/>
        </p:nvSpPr>
        <p:spPr>
          <a:xfrm>
            <a:off x="1192696" y="1720840"/>
            <a:ext cx="88922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Zakon o održanju energije glasi: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Ovo je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matematički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izraz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zakona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termodinamike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njega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 da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topl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ota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jednim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troši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povećanje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unut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rašnje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energij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e sistema       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drugi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vršenje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mehaničkog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nastaju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drugi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oblici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energije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njih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moramo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uzeti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obzir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telu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promeni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visinski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položaj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prom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eni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njegova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potencijalna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energija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strujanja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gasova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kinetička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energija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porastu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brzine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povećati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za,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npr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dobi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amo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sledeći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izraz</a:t>
            </a:r>
            <a:r>
              <a:rPr lang="sr-Latn-R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768D9-7142-4003-A902-87C7BFC8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35" y="2000942"/>
            <a:ext cx="2144220" cy="454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25AECC-7EEA-466F-81A3-FD1E5CE87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554" y="2931729"/>
            <a:ext cx="829139" cy="261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CE0ED8-9DEC-43B3-B824-CD7588452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904" y="3152001"/>
            <a:ext cx="504056" cy="2619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CFA60A-11E4-4875-B1F8-3C1235E52D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286" y="4002155"/>
            <a:ext cx="352829" cy="251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470C79-B64F-4629-A5A7-1C751FB17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029" y="5004545"/>
            <a:ext cx="3466385" cy="41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3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AF443-1138-4957-B380-BF1DEF086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2" t="23174" r="33152" b="8000"/>
          <a:stretch/>
        </p:blipFill>
        <p:spPr>
          <a:xfrm>
            <a:off x="2027583" y="603697"/>
            <a:ext cx="6983896" cy="56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9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E48A9-503A-41CF-84F3-A45509257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7" t="29749" r="33478" b="36225"/>
          <a:stretch/>
        </p:blipFill>
        <p:spPr>
          <a:xfrm>
            <a:off x="2305878" y="2040835"/>
            <a:ext cx="7637317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9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B7B7A-EB82-4CFC-AC44-57FF2E65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2486"/>
            <a:ext cx="10515600" cy="1325563"/>
          </a:xfrm>
        </p:spPr>
        <p:txBody>
          <a:bodyPr/>
          <a:lstStyle/>
          <a:p>
            <a:pPr algn="ctr"/>
            <a:r>
              <a:rPr lang="sr-Latn-RS" dirty="0"/>
              <a:t>I princip termodinamike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C863A-B923-4F41-9342-BF8AD8DBB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24" t="35285" r="22302" b="24502"/>
          <a:stretch/>
        </p:blipFill>
        <p:spPr>
          <a:xfrm>
            <a:off x="2090531" y="1785729"/>
            <a:ext cx="7941366" cy="48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DBD44C-F0F9-440D-B7DC-FA1076A59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30" t="34388" r="22084" b="24626"/>
          <a:stretch/>
        </p:blipFill>
        <p:spPr>
          <a:xfrm>
            <a:off x="1126438" y="715617"/>
            <a:ext cx="9276520" cy="51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0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BC48-3EAF-4550-87C8-29ED7EFF2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Primena I principa termodinamike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D6ADA-4013-484D-B8B2-F2C0BCF12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39" t="34389" r="22283" b="22498"/>
          <a:stretch/>
        </p:blipFill>
        <p:spPr>
          <a:xfrm>
            <a:off x="1086676" y="1590260"/>
            <a:ext cx="8110333" cy="479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1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EC59-C2C0-4676-95BC-CEDFBD5F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Izotermski proces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C4F9C-AAF7-4D22-8EB3-153DCFFE6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1" t="35284" r="22392" b="24432"/>
          <a:stretch/>
        </p:blipFill>
        <p:spPr>
          <a:xfrm>
            <a:off x="1192696" y="1921564"/>
            <a:ext cx="8706678" cy="49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11F9-0DD9-4E19-B9EE-DECFE432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Izobarski proces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D7707-996C-468F-B807-E55B43D3D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18" t="35235" r="22065" b="23369"/>
          <a:stretch/>
        </p:blipFill>
        <p:spPr>
          <a:xfrm>
            <a:off x="838200" y="1690688"/>
            <a:ext cx="8796130" cy="51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6A45-8340-4833-BAFC-0BFCC902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Izohorski proces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F7136-AC1E-46BB-B5B8-81F298955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41" t="34487" r="23288" b="24398"/>
          <a:stretch/>
        </p:blipFill>
        <p:spPr>
          <a:xfrm>
            <a:off x="838200" y="1352150"/>
            <a:ext cx="8425070" cy="5339834"/>
          </a:xfrm>
        </p:spPr>
      </p:pic>
    </p:spTree>
    <p:extLst>
      <p:ext uri="{BB962C8B-B14F-4D97-AF65-F5344CB8AC3E}">
        <p14:creationId xmlns:p14="http://schemas.microsoft.com/office/powerpoint/2010/main" val="261409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7363-A286-4A9F-80AA-2F2ED208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Adijabatski proces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1912D1-FB05-4EFF-9F76-AC1469AAF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82" t="35410" r="22775" b="22835"/>
          <a:stretch/>
        </p:blipFill>
        <p:spPr>
          <a:xfrm>
            <a:off x="838200" y="1378225"/>
            <a:ext cx="8544339" cy="5469973"/>
          </a:xfrm>
        </p:spPr>
      </p:pic>
    </p:spTree>
    <p:extLst>
      <p:ext uri="{BB962C8B-B14F-4D97-AF65-F5344CB8AC3E}">
        <p14:creationId xmlns:p14="http://schemas.microsoft.com/office/powerpoint/2010/main" val="46491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207</Words>
  <Application>Microsoft Office PowerPoint</Application>
  <PresentationFormat>Widescreen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Cambria Math</vt:lpstr>
      <vt:lpstr>Office Theme</vt:lpstr>
      <vt:lpstr>Vežba 5 I princip termodinamike</vt:lpstr>
      <vt:lpstr>I princip termodinamike</vt:lpstr>
      <vt:lpstr>I princip termodinamike</vt:lpstr>
      <vt:lpstr>PowerPoint Presentation</vt:lpstr>
      <vt:lpstr>Primena I principa termodinamike</vt:lpstr>
      <vt:lpstr>Izotermski proces</vt:lpstr>
      <vt:lpstr>Izobarski proces</vt:lpstr>
      <vt:lpstr>Izohorski proces</vt:lpstr>
      <vt:lpstr>Adijabatski proces</vt:lpstr>
      <vt:lpstr>PowerPoint Presentation</vt:lpstr>
      <vt:lpstr>Zadaci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4 Unutrašnja energija</dc:title>
  <dc:creator>Milena</dc:creator>
  <cp:lastModifiedBy>Milena</cp:lastModifiedBy>
  <cp:revision>18</cp:revision>
  <dcterms:created xsi:type="dcterms:W3CDTF">2021-03-25T15:13:20Z</dcterms:created>
  <dcterms:modified xsi:type="dcterms:W3CDTF">2023-04-05T11:39:45Z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